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59" r:id="rId5"/>
    <p:sldId id="273" r:id="rId6"/>
    <p:sldId id="265" r:id="rId7"/>
    <p:sldId id="278" r:id="rId8"/>
    <p:sldId id="279" r:id="rId9"/>
    <p:sldId id="266" r:id="rId10"/>
    <p:sldId id="274" r:id="rId11"/>
    <p:sldId id="275" r:id="rId12"/>
    <p:sldId id="276" r:id="rId13"/>
    <p:sldId id="280" r:id="rId14"/>
    <p:sldId id="270" r:id="rId15"/>
    <p:sldId id="272" r:id="rId16"/>
    <p:sldId id="262" r:id="rId17"/>
    <p:sldId id="277" r:id="rId18"/>
    <p:sldId id="28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4694E07-2A59-44F4-AAD6-D4A36D693A9F}">
          <p14:sldIdLst>
            <p14:sldId id="256"/>
            <p14:sldId id="258"/>
            <p14:sldId id="261"/>
            <p14:sldId id="259"/>
            <p14:sldId id="273"/>
            <p14:sldId id="265"/>
            <p14:sldId id="278"/>
            <p14:sldId id="279"/>
            <p14:sldId id="266"/>
            <p14:sldId id="274"/>
            <p14:sldId id="275"/>
            <p14:sldId id="276"/>
          </p14:sldIdLst>
        </p14:section>
        <p14:section name="제목 없는 구역" id="{50FA34DE-992D-4262-8221-D63EB248A1F1}">
          <p14:sldIdLst>
            <p14:sldId id="280"/>
            <p14:sldId id="270"/>
            <p14:sldId id="272"/>
            <p14:sldId id="262"/>
            <p14:sldId id="277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4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1781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27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302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1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8840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635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638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22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455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590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329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C0D39B7-61E9-49B2-B00A-A30C71FCDCBE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A389FD6-542B-4D2B-81EB-7AD7FE56D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568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din.co.kr/shop/wproduct.aspx?ItemId=259491574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ladin.co.kr/search/wsearchresult.aspx?PublisherSearch=%ec%9d%b4%ec%a7%80%ec%8a%a4%ed%8d%bc%eb%b8%94%eb%a6%ac%ec%8b%b1@48022&amp;BranchType=1" TargetMode="External"/><Relationship Id="rId5" Type="http://schemas.openxmlformats.org/officeDocument/2006/relationships/hyperlink" Target="https://www.aladin.co.kr/search/wsearchresult.aspx?AuthorSearch=%ea%b9%80%ed%83%9c%ea%b3%a4@8235082&amp;BranchType=1" TargetMode="External"/><Relationship Id="rId4" Type="http://schemas.openxmlformats.org/officeDocument/2006/relationships/hyperlink" Target="https://www.aladin.co.kr/search/wsearchresult.aspx?AuthorSearch=%ec%9d%b4%ec%84%b1%ec%9a%a9@8235081&amp;BranchType=1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download/#section=windows" TargetMode="External"/><Relationship Id="rId2" Type="http://schemas.openxmlformats.org/officeDocument/2006/relationships/hyperlink" Target="https://cmder.ne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elvenwhite@smu.ac.k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클라우드 프로그래밍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강의소개</a:t>
            </a:r>
            <a:endParaRPr lang="en-US" altLang="ko-KR" dirty="0"/>
          </a:p>
          <a:p>
            <a:r>
              <a:rPr lang="en-US" altLang="ko-KR" dirty="0"/>
              <a:t>2022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학기</a:t>
            </a:r>
            <a:endParaRPr lang="en-US" altLang="ko-KR" dirty="0"/>
          </a:p>
          <a:p>
            <a:r>
              <a:rPr lang="ko-KR" altLang="en-US" dirty="0"/>
              <a:t>컴퓨터과학과 </a:t>
            </a:r>
            <a:r>
              <a:rPr lang="ko-KR" altLang="en-US" dirty="0" err="1"/>
              <a:t>한종대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6235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0F1CD-B210-4145-801A-CEFEF8595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Git &amp; Github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FA81CE-32E9-4BE1-8B5F-4B76FD8E5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622" y="2024592"/>
            <a:ext cx="8077200" cy="4792663"/>
          </a:xfrm>
        </p:spPr>
        <p:txBody>
          <a:bodyPr/>
          <a:lstStyle/>
          <a:p>
            <a:r>
              <a:rPr lang="en-US" altLang="ko-KR" dirty="0"/>
              <a:t>Git</a:t>
            </a:r>
          </a:p>
          <a:p>
            <a:pPr lvl="1"/>
            <a:r>
              <a:rPr lang="ko-KR" altLang="en-US" dirty="0"/>
              <a:t>프로그래머들이 버전관리를 하기 위해 사용하는 도구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Github</a:t>
            </a:r>
            <a:endParaRPr lang="en-US" altLang="ko-KR" dirty="0"/>
          </a:p>
          <a:p>
            <a:pPr lvl="1"/>
            <a:r>
              <a:rPr lang="en-US" altLang="ko-KR" dirty="0"/>
              <a:t>Git</a:t>
            </a:r>
            <a:r>
              <a:rPr lang="ko-KR" altLang="en-US" dirty="0"/>
              <a:t>을 저장할 수 있는 인터넷 서비스</a:t>
            </a:r>
            <a:endParaRPr lang="en-US" altLang="ko-KR" dirty="0"/>
          </a:p>
          <a:p>
            <a:pPr lvl="1"/>
            <a:r>
              <a:rPr lang="en-US" altLang="ko-KR" dirty="0"/>
              <a:t>Git</a:t>
            </a:r>
            <a:r>
              <a:rPr lang="ko-KR" altLang="en-US" dirty="0"/>
              <a:t>으로 작업하는 내용을 다른 사람들과 공유하고</a:t>
            </a:r>
            <a:r>
              <a:rPr lang="en-US" altLang="ko-KR" dirty="0"/>
              <a:t>, </a:t>
            </a:r>
            <a:r>
              <a:rPr lang="ko-KR" altLang="en-US" dirty="0"/>
              <a:t>공동작업 할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1026" name="Picture 2" descr="A Deep Dive Into GitHub Actions. Learn about the architecture of… | by  Deborah Digges | Better Programming | Medium">
            <a:extLst>
              <a:ext uri="{FF2B5EF4-FFF2-40B4-BE49-F238E27FC236}">
                <a16:creationId xmlns:a16="http://schemas.microsoft.com/office/drawing/2014/main" id="{40B15386-9612-41CC-8271-C2FC0800A1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12" b="89924" l="9875" r="89986">
                        <a14:foregroundMark x1="49374" y1="8312" x2="49374" y2="8312"/>
                        <a14:foregroundMark x1="27538" y1="68514" x2="27538" y2="68514"/>
                        <a14:foregroundMark x1="38526" y1="69018" x2="38526" y2="69018"/>
                        <a14:foregroundMark x1="38248" y1="77582" x2="38248" y2="77582"/>
                        <a14:foregroundMark x1="44784" y1="72040" x2="44784" y2="72040"/>
                        <a14:foregroundMark x1="52017" y1="76826" x2="52017" y2="76826"/>
                        <a14:foregroundMark x1="60362" y1="76826" x2="60362" y2="76826"/>
                        <a14:foregroundMark x1="69958" y1="75567" x2="69958" y2="75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89" r="19389"/>
          <a:stretch/>
        </p:blipFill>
        <p:spPr bwMode="auto">
          <a:xfrm>
            <a:off x="9281318" y="3559717"/>
            <a:ext cx="1909764" cy="1722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hacker is demanding ransom for hundreds of stolen Git code repositories -  The Verge">
            <a:extLst>
              <a:ext uri="{FF2B5EF4-FFF2-40B4-BE49-F238E27FC236}">
                <a16:creationId xmlns:a16="http://schemas.microsoft.com/office/drawing/2014/main" id="{6BE735EF-629F-43F9-8715-0C2296FD8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1318" y="1384299"/>
            <a:ext cx="1993900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828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내용 개체 틀 4" descr="실외, 나무, 하늘, 잔디이(가) 표시된 사진&#10;&#10;자동 생성된 설명">
            <a:extLst>
              <a:ext uri="{FF2B5EF4-FFF2-40B4-BE49-F238E27FC236}">
                <a16:creationId xmlns:a16="http://schemas.microsoft.com/office/drawing/2014/main" id="{6E7A9457-02B6-4409-A1C9-9EE4EB198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2" t="38276" r="8105" b="2289"/>
          <a:stretch/>
        </p:blipFill>
        <p:spPr>
          <a:xfrm>
            <a:off x="484978" y="-14265"/>
            <a:ext cx="5874791" cy="6872265"/>
          </a:xfrm>
        </p:spPr>
      </p:pic>
      <p:pic>
        <p:nvPicPr>
          <p:cNvPr id="30" name="그림 29" descr="빨간색, 운송, 자동차이(가) 표시된 사진&#10;&#10;자동 생성된 설명">
            <a:extLst>
              <a:ext uri="{FF2B5EF4-FFF2-40B4-BE49-F238E27FC236}">
                <a16:creationId xmlns:a16="http://schemas.microsoft.com/office/drawing/2014/main" id="{F9FB6D72-20ED-48DE-BE7D-7526DC3056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07"/>
          <a:stretch/>
        </p:blipFill>
        <p:spPr>
          <a:xfrm>
            <a:off x="6359769" y="-14265"/>
            <a:ext cx="5441834" cy="6896277"/>
          </a:xfrm>
          <a:prstGeom prst="rect">
            <a:avLst/>
          </a:prstGeom>
        </p:spPr>
      </p:pic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4F98EDB2-772C-4210-A860-6AE3359B3E09}"/>
              </a:ext>
            </a:extLst>
          </p:cNvPr>
          <p:cNvSpPr/>
          <p:nvPr/>
        </p:nvSpPr>
        <p:spPr>
          <a:xfrm>
            <a:off x="8566336" y="980420"/>
            <a:ext cx="1028700" cy="2437081"/>
          </a:xfrm>
          <a:prstGeom prst="downArrow">
            <a:avLst/>
          </a:prstGeom>
          <a:solidFill>
            <a:schemeClr val="bg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9C10D67-5BC5-43A1-9E56-0CEFAF772A69}"/>
              </a:ext>
            </a:extLst>
          </p:cNvPr>
          <p:cNvSpPr/>
          <p:nvPr/>
        </p:nvSpPr>
        <p:spPr>
          <a:xfrm>
            <a:off x="1402681" y="6096000"/>
            <a:ext cx="4122531" cy="762000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사용자 눈에 보이고</a:t>
            </a:r>
            <a:r>
              <a:rPr lang="en-US" altLang="ko-KR" b="1" dirty="0"/>
              <a:t>, </a:t>
            </a:r>
            <a:br>
              <a:rPr lang="en-US" altLang="ko-KR" b="1" dirty="0"/>
            </a:br>
            <a:r>
              <a:rPr lang="ko-KR" altLang="en-US" b="1" dirty="0"/>
              <a:t>만져서 조작하는 부분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6743D90-F576-4371-B360-F1BB74719226}"/>
              </a:ext>
            </a:extLst>
          </p:cNvPr>
          <p:cNvSpPr/>
          <p:nvPr/>
        </p:nvSpPr>
        <p:spPr>
          <a:xfrm>
            <a:off x="7155736" y="6096000"/>
            <a:ext cx="4122531" cy="762000"/>
          </a:xfrm>
          <a:prstGeom prst="rect">
            <a:avLst/>
          </a:prstGeom>
          <a:solidFill>
            <a:schemeClr val="tx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사용자 눈에 보이지 않지만</a:t>
            </a:r>
            <a:r>
              <a:rPr lang="en-US" altLang="ko-KR" b="1" dirty="0"/>
              <a:t>, </a:t>
            </a:r>
          </a:p>
          <a:p>
            <a:pPr algn="ctr"/>
            <a:r>
              <a:rPr lang="ko-KR" altLang="en-US" b="1" dirty="0"/>
              <a:t>실제 동작을 위한 부분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F95041-DB05-4543-A0FD-549958D2D5B3}"/>
              </a:ext>
            </a:extLst>
          </p:cNvPr>
          <p:cNvSpPr txBox="1"/>
          <p:nvPr/>
        </p:nvSpPr>
        <p:spPr>
          <a:xfrm>
            <a:off x="1898463" y="149423"/>
            <a:ext cx="3047822" cy="830997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+mj-ea"/>
                <a:ea typeface="+mj-ea"/>
              </a:rPr>
              <a:t>Front End</a:t>
            </a:r>
            <a:endParaRPr lang="ko-KR" altLang="en-US" sz="4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7396DE-1FC0-4322-806F-B450D92C3E48}"/>
              </a:ext>
            </a:extLst>
          </p:cNvPr>
          <p:cNvSpPr txBox="1"/>
          <p:nvPr/>
        </p:nvSpPr>
        <p:spPr>
          <a:xfrm>
            <a:off x="7649845" y="149423"/>
            <a:ext cx="2861681" cy="830997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+mj-ea"/>
                <a:ea typeface="+mj-ea"/>
              </a:rPr>
              <a:t>Back End</a:t>
            </a:r>
            <a:endParaRPr lang="ko-KR" altLang="en-US" sz="4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38566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D9C751-9BCC-4049-81AC-B24934C1F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Paas</a:t>
            </a:r>
            <a:r>
              <a:rPr lang="en-US" altLang="ko-KR" dirty="0"/>
              <a:t>-TA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212EB5-695A-4021-83D3-FF6E29900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 해외 벤더 중심의 클라우드 플랫폼 시장에서 국내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IT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서비스 경쟁력 강화를 목표로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,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KR"/>
              </a:rPr>
              <a:t>한국지능정보사회진흥원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KR"/>
              </a:rPr>
              <a:t>(NIA)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KR"/>
              </a:rPr>
              <a:t>의 지원으로 다양한 국내 업체와 협업을 통해 만든 개방형 클라우드 플랫폼</a:t>
            </a:r>
            <a:endParaRPr lang="en-US" altLang="ko-KR" b="0" i="0" dirty="0">
              <a:solidFill>
                <a:srgbClr val="333333"/>
              </a:solidFill>
              <a:effectLst/>
              <a:latin typeface="Noto Sans KR"/>
            </a:endParaRPr>
          </a:p>
          <a:p>
            <a:r>
              <a:rPr lang="en-US" altLang="ko-KR" dirty="0"/>
              <a:t>PaaS ( Platform-as-a-Service)</a:t>
            </a:r>
          </a:p>
          <a:p>
            <a:pPr lvl="1"/>
            <a:r>
              <a:rPr lang="ko-KR" altLang="en-US" b="0" i="0" dirty="0">
                <a:solidFill>
                  <a:srgbClr val="494949"/>
                </a:solidFill>
                <a:effectLst/>
                <a:latin typeface="DDG_ProximaNova"/>
              </a:rPr>
              <a:t>클라우드에서 제공되는 완전한 개발 및 배포 환경</a:t>
            </a:r>
            <a:endParaRPr lang="en-US" altLang="ko-KR" b="0" i="0" dirty="0">
              <a:solidFill>
                <a:srgbClr val="494949"/>
              </a:solidFill>
              <a:effectLst/>
              <a:latin typeface="DDG_ProximaNova"/>
            </a:endParaRPr>
          </a:p>
          <a:p>
            <a:pPr lvl="1"/>
            <a:r>
              <a:rPr lang="en-US" altLang="ko-KR" dirty="0"/>
              <a:t>DB </a:t>
            </a:r>
            <a:r>
              <a:rPr lang="ko-KR" altLang="en-US" dirty="0"/>
              <a:t>깔고 파이썬 깔고 장고 깔고</a:t>
            </a:r>
            <a:r>
              <a:rPr lang="en-US" altLang="ko-KR" dirty="0"/>
              <a:t>…. </a:t>
            </a:r>
            <a:r>
              <a:rPr lang="ko-KR" altLang="en-US" dirty="0"/>
              <a:t>를 생략하게 해 주는 클라우드 서비스</a:t>
            </a:r>
            <a:endParaRPr lang="en-US" altLang="ko-KR" dirty="0"/>
          </a:p>
          <a:p>
            <a:r>
              <a:rPr lang="ko-KR" altLang="en-US" dirty="0"/>
              <a:t>개방형</a:t>
            </a:r>
            <a:endParaRPr lang="en-US" altLang="ko-KR" dirty="0"/>
          </a:p>
          <a:p>
            <a:pPr lvl="1"/>
            <a:r>
              <a:rPr lang="ko-KR" altLang="en-US" dirty="0"/>
              <a:t>오픈소스로 개발됨</a:t>
            </a:r>
            <a:r>
              <a:rPr lang="en-US" altLang="ko-KR" dirty="0"/>
              <a:t>(</a:t>
            </a:r>
            <a:r>
              <a:rPr lang="en-US" altLang="ko-KR" dirty="0" err="1"/>
              <a:t>Github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우리 컴퓨터에 직접 클라우드 환경 설정 가능</a:t>
            </a:r>
            <a:endParaRPr lang="en-US" altLang="ko-KR" dirty="0"/>
          </a:p>
          <a:p>
            <a:pPr lvl="2"/>
            <a:r>
              <a:rPr lang="en-US" altLang="ko-KR" dirty="0"/>
              <a:t>(</a:t>
            </a:r>
            <a:r>
              <a:rPr lang="ko-KR" altLang="en-US" dirty="0"/>
              <a:t>하지만 우리는 나라에서 주는 거 </a:t>
            </a:r>
            <a:r>
              <a:rPr lang="ko-KR" altLang="en-US" dirty="0" err="1"/>
              <a:t>쓸거에요</a:t>
            </a:r>
            <a:r>
              <a:rPr lang="en-US" altLang="ko-KR" dirty="0"/>
              <a:t>)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2140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E59242-08D6-462F-94B2-FD6447AF4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ED8112-A243-47D6-9F1F-6ADF22632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 descr="Do it! 장고 + 부트스트랩 파이썬 웹 개발의 정석">
            <a:extLst>
              <a:ext uri="{FF2B5EF4-FFF2-40B4-BE49-F238E27FC236}">
                <a16:creationId xmlns:a16="http://schemas.microsoft.com/office/drawing/2014/main" id="{D802B0BA-11A4-40D8-8029-EA2C60CF5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1" y="1828800"/>
            <a:ext cx="3407638" cy="468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F24D85E-872C-4D90-9B22-A6132965AD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510" y="1985742"/>
            <a:ext cx="5305940" cy="938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9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Noto Sans KR"/>
                <a:hlinkClick r:id="rId3"/>
              </a:rPr>
              <a:t>Do</a:t>
            </a:r>
            <a:r>
              <a:rPr kumimoji="0" lang="ko-KR" altLang="ko-KR" sz="19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Noto Sans KR"/>
                <a:hlinkClick r:id="rId3"/>
              </a:rPr>
              <a:t> </a:t>
            </a:r>
            <a:r>
              <a:rPr kumimoji="0" lang="ko-KR" altLang="ko-KR" sz="19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Noto Sans KR"/>
                <a:hlinkClick r:id="rId3"/>
              </a:rPr>
              <a:t>it</a:t>
            </a:r>
            <a:r>
              <a:rPr kumimoji="0" lang="ko-KR" altLang="ko-KR" sz="19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Noto Sans KR"/>
                <a:hlinkClick r:id="rId3"/>
              </a:rPr>
              <a:t>! 장고 + 부트스트랩 파이썬 웹 개발의 정석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pple SD Gothic Neo"/>
              </a:rPr>
              <a:t> 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Arial" panose="020B0604020202020204" pitchFamily="34" charset="0"/>
                <a:ea typeface="Apple SD Gothic Neo"/>
              </a:rPr>
              <a:t>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Arial" panose="020B0604020202020204" pitchFamily="34" charset="0"/>
                <a:ea typeface="Apple SD Gothic Neo"/>
              </a:rPr>
              <a:t> 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444444"/>
              </a:solidFill>
              <a:effectLst/>
              <a:latin typeface="Arial" panose="020B0604020202020204" pitchFamily="34" charset="0"/>
              <a:ea typeface="Apple SD Gothic Neo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1200" b="0" i="0" u="none" strike="noStrike" dirty="0">
                <a:solidFill>
                  <a:srgbClr val="444444"/>
                </a:solidFill>
                <a:effectLst/>
                <a:latin typeface="malgun"/>
                <a:hlinkClick r:id="rId4"/>
              </a:rPr>
              <a:t>이성용</a:t>
            </a:r>
            <a:r>
              <a:rPr lang="en-US" altLang="ko-KR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,</a:t>
            </a:r>
            <a:r>
              <a:rPr lang="ko-KR" altLang="en-US" sz="1200" b="0" i="0" u="none" strike="noStrike" dirty="0" err="1">
                <a:solidFill>
                  <a:srgbClr val="444444"/>
                </a:solidFill>
                <a:effectLst/>
                <a:latin typeface="malgun"/>
                <a:hlinkClick r:id="rId5"/>
              </a:rPr>
              <a:t>김태곤</a:t>
            </a:r>
            <a:r>
              <a:rPr lang="ko-KR" altLang="en-US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 </a:t>
            </a:r>
            <a:r>
              <a:rPr lang="en-US" altLang="ko-KR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(</a:t>
            </a:r>
            <a:r>
              <a:rPr lang="ko-KR" altLang="en-US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지은이</a:t>
            </a:r>
            <a:r>
              <a:rPr lang="en-US" altLang="ko-KR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)</a:t>
            </a:r>
            <a:r>
              <a:rPr lang="ko-KR" altLang="en-US" sz="1200" b="0" i="0" u="none" strike="noStrike" dirty="0" err="1">
                <a:solidFill>
                  <a:srgbClr val="444444"/>
                </a:solidFill>
                <a:effectLst/>
                <a:latin typeface="malgun"/>
                <a:hlinkClick r:id="rId6"/>
              </a:rPr>
              <a:t>이지스퍼블리싱</a:t>
            </a:r>
            <a:r>
              <a:rPr lang="en-US" altLang="ko-KR" sz="1200" b="0" i="0" u="none" strike="noStrike" dirty="0">
                <a:solidFill>
                  <a:srgbClr val="444444"/>
                </a:solidFill>
                <a:effectLst/>
                <a:latin typeface="malgun"/>
              </a:rPr>
              <a:t>2021-01-18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Arial" panose="020B0604020202020204" pitchFamily="34" charset="0"/>
                <a:ea typeface="Apple SD Gothic Neo"/>
              </a:rPr>
              <a:t>    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ea typeface="Apple SD Gothic Neo"/>
              </a:rPr>
              <a:t> |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515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C6C73B-EE7E-4922-B974-B097C12AA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평가에 대해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F4218F-3018-4C6B-B544-CBCB2D120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중간고사 </a:t>
            </a:r>
            <a:r>
              <a:rPr lang="en-US" altLang="ko-KR" dirty="0"/>
              <a:t>40% </a:t>
            </a:r>
          </a:p>
          <a:p>
            <a:r>
              <a:rPr lang="ko-KR" altLang="en-US" dirty="0"/>
              <a:t>프로젝트 </a:t>
            </a:r>
            <a:r>
              <a:rPr lang="en-US" altLang="ko-KR" dirty="0"/>
              <a:t>50%</a:t>
            </a:r>
          </a:p>
          <a:p>
            <a:r>
              <a:rPr lang="ko-KR" altLang="en-US" dirty="0"/>
              <a:t>출석 </a:t>
            </a:r>
            <a:r>
              <a:rPr lang="en-US" altLang="ko-KR" dirty="0"/>
              <a:t>10%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300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BF59F-48FC-4944-81CA-3A67445C2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선수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33CF80-E26B-4699-A57E-2A2B1E336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Python</a:t>
            </a:r>
            <a:r>
              <a:rPr lang="ko-KR" altLang="en-US" dirty="0"/>
              <a:t> </a:t>
            </a:r>
            <a:r>
              <a:rPr lang="en-US" altLang="ko-KR" dirty="0"/>
              <a:t>skill </a:t>
            </a:r>
          </a:p>
          <a:p>
            <a:r>
              <a:rPr lang="ko-KR" altLang="en-US" dirty="0"/>
              <a:t>선수과목</a:t>
            </a:r>
            <a:r>
              <a:rPr lang="en-US" altLang="ko-KR" dirty="0"/>
              <a:t>(</a:t>
            </a:r>
            <a:r>
              <a:rPr lang="ko-KR" altLang="en-US" dirty="0"/>
              <a:t>웹정보시스템</a:t>
            </a:r>
            <a:r>
              <a:rPr lang="en-US" altLang="ko-KR" dirty="0"/>
              <a:t>)</a:t>
            </a:r>
            <a:r>
              <a:rPr lang="ko-KR" altLang="en-US" dirty="0"/>
              <a:t>에서 습득한 클라우드</a:t>
            </a:r>
            <a:r>
              <a:rPr lang="en-US" altLang="ko-KR" dirty="0"/>
              <a:t>(PaaS-Ta) </a:t>
            </a:r>
            <a:r>
              <a:rPr lang="ko-KR" altLang="en-US" dirty="0"/>
              <a:t>지식</a:t>
            </a:r>
            <a:endParaRPr lang="en-US" altLang="ko-KR" dirty="0"/>
          </a:p>
          <a:p>
            <a:pPr lvl="1"/>
            <a:r>
              <a:rPr lang="ko-KR" altLang="en-US" dirty="0"/>
              <a:t>모르시면 모르시는 대로 들을 수 있도록 하겠습니다</a:t>
            </a:r>
            <a:endParaRPr lang="en-US" altLang="ko-KR" dirty="0"/>
          </a:p>
          <a:p>
            <a:r>
              <a:rPr lang="ko-KR" altLang="en-US" dirty="0"/>
              <a:t>데이터베이스에 대한 기본적인 이해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9451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수강생 유의사항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ecampus.smu.ac.kr </a:t>
            </a:r>
            <a:r>
              <a:rPr lang="ko-KR" altLang="en-US" dirty="0"/>
              <a:t>수시 확인</a:t>
            </a:r>
            <a:endParaRPr lang="en-US" altLang="ko-KR" dirty="0"/>
          </a:p>
          <a:p>
            <a:r>
              <a:rPr lang="ko-KR" altLang="en-US" dirty="0"/>
              <a:t>성적은 상대평가</a:t>
            </a:r>
            <a:endParaRPr lang="en-US" altLang="ko-KR" dirty="0"/>
          </a:p>
          <a:p>
            <a:r>
              <a:rPr lang="ko-KR" altLang="en-US" dirty="0"/>
              <a:t>결석 </a:t>
            </a:r>
            <a:r>
              <a:rPr lang="en-US" altLang="ko-KR" dirty="0"/>
              <a:t>5</a:t>
            </a:r>
            <a:r>
              <a:rPr lang="ko-KR" altLang="en-US" dirty="0"/>
              <a:t>회시 자동 </a:t>
            </a:r>
            <a:r>
              <a:rPr lang="en-US" altLang="ko-KR" dirty="0"/>
              <a:t>F</a:t>
            </a:r>
          </a:p>
          <a:p>
            <a:r>
              <a:rPr lang="ko-KR" altLang="en-US" dirty="0"/>
              <a:t>성적 정정 불가</a:t>
            </a:r>
            <a:endParaRPr lang="en-US" altLang="ko-KR" dirty="0"/>
          </a:p>
          <a:p>
            <a:r>
              <a:rPr lang="ko-KR" altLang="en-US" dirty="0"/>
              <a:t>성적 평가방식 수정될 수 있음</a:t>
            </a:r>
            <a:endParaRPr lang="en-US" altLang="ko-KR" dirty="0"/>
          </a:p>
          <a:p>
            <a:r>
              <a:rPr lang="ko-KR" altLang="en-US" dirty="0"/>
              <a:t>부득이하게 결석</a:t>
            </a:r>
            <a:r>
              <a:rPr lang="en-US" altLang="ko-KR" dirty="0"/>
              <a:t>/</a:t>
            </a:r>
            <a:r>
              <a:rPr lang="ko-KR" altLang="en-US" dirty="0"/>
              <a:t>지각</a:t>
            </a:r>
            <a:r>
              <a:rPr lang="en-US" altLang="ko-KR" dirty="0"/>
              <a:t>/</a:t>
            </a:r>
            <a:r>
              <a:rPr lang="ko-KR" altLang="en-US" dirty="0" err="1"/>
              <a:t>조퇴시</a:t>
            </a:r>
            <a:r>
              <a:rPr lang="ko-KR" altLang="en-US" dirty="0"/>
              <a:t> 사전에 연락</a:t>
            </a:r>
            <a:r>
              <a:rPr lang="en-US" altLang="ko-KR" dirty="0"/>
              <a:t>(</a:t>
            </a:r>
            <a:r>
              <a:rPr lang="ko-KR" altLang="en-US" dirty="0"/>
              <a:t>메일</a:t>
            </a:r>
            <a:r>
              <a:rPr lang="en-US" altLang="ko-KR" dirty="0"/>
              <a:t>, </a:t>
            </a:r>
            <a:r>
              <a:rPr lang="ko-KR" altLang="en-US" dirty="0"/>
              <a:t>문자</a:t>
            </a:r>
            <a:r>
              <a:rPr lang="en-US" altLang="ko-KR" dirty="0"/>
              <a:t>, </a:t>
            </a:r>
            <a:r>
              <a:rPr lang="ko-KR" altLang="en-US" dirty="0"/>
              <a:t>카카오톡</a:t>
            </a:r>
            <a:r>
              <a:rPr lang="en-US" altLang="ko-KR" dirty="0"/>
              <a:t>, …)</a:t>
            </a:r>
          </a:p>
          <a:p>
            <a:endParaRPr lang="en-US" altLang="ko-KR" dirty="0"/>
          </a:p>
          <a:p>
            <a:r>
              <a:rPr lang="ko-KR" altLang="en-US" b="1" dirty="0"/>
              <a:t>부정행위 절대불가</a:t>
            </a:r>
            <a:endParaRPr lang="en-US" altLang="ko-KR" b="1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5636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249761-624B-4198-B1A9-81EFC87A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부탁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FC4CE8-35DE-4748-BFA5-D13B0B43A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수업의 많은 부분이 미정입니다</a:t>
            </a:r>
            <a:endParaRPr lang="en-US" altLang="ko-KR" dirty="0"/>
          </a:p>
          <a:p>
            <a:pPr lvl="1"/>
            <a:r>
              <a:rPr lang="ko-KR" altLang="en-US" dirty="0"/>
              <a:t>작년에 처음 개설된 수업이고</a:t>
            </a:r>
            <a:endParaRPr lang="en-US" altLang="ko-KR" dirty="0"/>
          </a:p>
          <a:p>
            <a:pPr lvl="1"/>
            <a:r>
              <a:rPr lang="ko-KR" altLang="en-US" dirty="0"/>
              <a:t>최신의 </a:t>
            </a:r>
            <a:r>
              <a:rPr lang="en-US" altLang="ko-KR" dirty="0"/>
              <a:t>PaaS-TA </a:t>
            </a:r>
            <a:r>
              <a:rPr lang="ko-KR" altLang="en-US" dirty="0"/>
              <a:t>환경 제공을 받아 진행될 수업입니다</a:t>
            </a:r>
            <a:endParaRPr lang="en-US" altLang="ko-KR" dirty="0"/>
          </a:p>
          <a:p>
            <a:pPr lvl="2"/>
            <a:r>
              <a:rPr lang="ko-KR" altLang="en-US" dirty="0"/>
              <a:t>클라우드의 장점 </a:t>
            </a:r>
            <a:r>
              <a:rPr lang="en-US" altLang="ko-KR" dirty="0"/>
              <a:t>: </a:t>
            </a:r>
            <a:r>
              <a:rPr lang="ko-KR" altLang="en-US" dirty="0"/>
              <a:t>인프라 신경 쓸 필요가 없다 </a:t>
            </a:r>
            <a:endParaRPr lang="en-US" altLang="ko-KR" dirty="0"/>
          </a:p>
          <a:p>
            <a:pPr lvl="2"/>
            <a:r>
              <a:rPr lang="ko-KR" altLang="en-US" dirty="0"/>
              <a:t>클라우드의 단점 </a:t>
            </a:r>
            <a:r>
              <a:rPr lang="en-US" altLang="ko-KR" dirty="0"/>
              <a:t>: </a:t>
            </a:r>
            <a:r>
              <a:rPr lang="ko-KR" altLang="en-US" dirty="0"/>
              <a:t>인프라에 손댈 수가 없다</a:t>
            </a:r>
            <a:endParaRPr lang="en-US" altLang="ko-KR" dirty="0"/>
          </a:p>
          <a:p>
            <a:r>
              <a:rPr lang="ko-KR" altLang="en-US" dirty="0"/>
              <a:t>많은 의견과 이해 부탁합니다</a:t>
            </a:r>
          </a:p>
        </p:txBody>
      </p:sp>
    </p:spTree>
    <p:extLst>
      <p:ext uri="{BB962C8B-B14F-4D97-AF65-F5344CB8AC3E}">
        <p14:creationId xmlns:p14="http://schemas.microsoft.com/office/powerpoint/2010/main" val="3752247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3C3F2-8E0D-4F4B-B554-872F01B11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다음 주 까지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7287CA-4503-41AA-A353-5337F7F63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Github</a:t>
            </a:r>
            <a:r>
              <a:rPr lang="ko-KR" altLang="en-US" dirty="0"/>
              <a:t> 계정이 없는 사람들은 계정을 만들어 오세요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파이썬 설치하기</a:t>
            </a:r>
            <a:endParaRPr lang="en-US" altLang="ko-KR" dirty="0"/>
          </a:p>
          <a:p>
            <a:pPr lvl="1"/>
            <a:r>
              <a:rPr lang="en-US" altLang="ko-KR" dirty="0"/>
              <a:t>3.8.x (3.10 </a:t>
            </a:r>
            <a:r>
              <a:rPr lang="ko-KR" altLang="en-US" dirty="0"/>
              <a:t>안됨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아나콘다 또는 </a:t>
            </a:r>
            <a:r>
              <a:rPr lang="en-US" altLang="ko-KR" dirty="0" err="1"/>
              <a:t>venv</a:t>
            </a:r>
            <a:r>
              <a:rPr lang="en-US" altLang="ko-KR" dirty="0"/>
              <a:t> </a:t>
            </a:r>
            <a:r>
              <a:rPr lang="ko-KR" altLang="en-US" dirty="0"/>
              <a:t>추천 </a:t>
            </a:r>
            <a:r>
              <a:rPr lang="en-US" altLang="ko-KR" dirty="0"/>
              <a:t>(</a:t>
            </a:r>
            <a:r>
              <a:rPr lang="ko-KR" altLang="en-US" dirty="0"/>
              <a:t>수업에서는 </a:t>
            </a:r>
            <a:r>
              <a:rPr lang="en-US" altLang="ko-KR" dirty="0" err="1"/>
              <a:t>venv</a:t>
            </a:r>
            <a:r>
              <a:rPr lang="en-US" altLang="ko-KR" dirty="0"/>
              <a:t> </a:t>
            </a:r>
            <a:r>
              <a:rPr lang="ko-KR" altLang="en-US" dirty="0"/>
              <a:t>사용예정</a:t>
            </a:r>
            <a:r>
              <a:rPr lang="en-US" altLang="ko-KR" dirty="0"/>
              <a:t>, </a:t>
            </a:r>
            <a:r>
              <a:rPr lang="ko-KR" altLang="en-US" dirty="0"/>
              <a:t>아나콘다가 익숙한 사람은 그대로 사용해도 무방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다음 프로그램들 설치하기</a:t>
            </a:r>
            <a:endParaRPr lang="en-US" altLang="ko-KR" dirty="0"/>
          </a:p>
          <a:p>
            <a:pPr lvl="1"/>
            <a:r>
              <a:rPr lang="en-US" altLang="ko-KR" dirty="0" err="1"/>
              <a:t>Cmder</a:t>
            </a:r>
            <a:r>
              <a:rPr lang="en-US" altLang="ko-KR" dirty="0"/>
              <a:t> (</a:t>
            </a:r>
            <a:r>
              <a:rPr lang="en-US" altLang="ko-KR" dirty="0">
                <a:hlinkClick r:id="rId2"/>
              </a:rPr>
              <a:t>https://cmder.net/</a:t>
            </a:r>
            <a:r>
              <a:rPr lang="en-US" altLang="ko-KR" dirty="0"/>
              <a:t>) – git</a:t>
            </a:r>
            <a:r>
              <a:rPr lang="ko-KR" altLang="en-US" dirty="0"/>
              <a:t>을 따로 설치하지 않은 사람들은 </a:t>
            </a:r>
            <a:r>
              <a:rPr lang="en-US" altLang="ko-KR" dirty="0"/>
              <a:t>full</a:t>
            </a:r>
            <a:r>
              <a:rPr lang="ko-KR" altLang="en-US" dirty="0"/>
              <a:t>로 설치할 것</a:t>
            </a:r>
            <a:endParaRPr lang="en-US" altLang="ko-KR" dirty="0"/>
          </a:p>
          <a:p>
            <a:pPr lvl="2"/>
            <a:r>
              <a:rPr lang="en-US" altLang="ko-KR" dirty="0"/>
              <a:t>MacOS </a:t>
            </a:r>
            <a:r>
              <a:rPr lang="ko-KR" altLang="en-US" dirty="0"/>
              <a:t>사용자는 자신이 편한 터미널을 사용하면 됩니다</a:t>
            </a:r>
            <a:endParaRPr lang="en-US" altLang="ko-KR" dirty="0"/>
          </a:p>
          <a:p>
            <a:pPr lvl="1"/>
            <a:r>
              <a:rPr lang="en-US" altLang="ko-KR" dirty="0" err="1"/>
              <a:t>Pycharm</a:t>
            </a:r>
            <a:r>
              <a:rPr lang="en-US" altLang="ko-KR" dirty="0"/>
              <a:t> Professional</a:t>
            </a:r>
            <a:r>
              <a:rPr lang="ko-KR" altLang="en-US" dirty="0"/>
              <a:t> </a:t>
            </a:r>
            <a:r>
              <a:rPr lang="en-US" altLang="ko-KR" dirty="0"/>
              <a:t>edition(</a:t>
            </a:r>
            <a:r>
              <a:rPr lang="en-US" altLang="ko-KR" dirty="0">
                <a:hlinkClick r:id="rId3"/>
              </a:rPr>
              <a:t>https://www.jetbrains.com/pycharm/download/#section=windows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/>
              <a:t>라이선스는 </a:t>
            </a:r>
            <a:r>
              <a:rPr lang="en-US" altLang="ko-KR" dirty="0" err="1"/>
              <a:t>eCampus</a:t>
            </a:r>
            <a:r>
              <a:rPr lang="en-US" altLang="ko-KR" dirty="0"/>
              <a:t> </a:t>
            </a:r>
            <a:r>
              <a:rPr lang="ko-KR" altLang="en-US" dirty="0"/>
              <a:t>참조 </a:t>
            </a:r>
            <a:r>
              <a:rPr lang="en-US" altLang="ko-KR" dirty="0"/>
              <a:t>- 1</a:t>
            </a:r>
            <a:r>
              <a:rPr lang="ko-KR" altLang="en-US" dirty="0"/>
              <a:t>년 라이센스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5919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환영합니다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8029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강사소개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한종대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elvenwhite@smu.ac.kr</a:t>
            </a:r>
            <a:endParaRPr lang="en-US" altLang="ko-KR" dirty="0"/>
          </a:p>
          <a:p>
            <a:r>
              <a:rPr lang="en-US" altLang="ko-KR" dirty="0"/>
              <a:t>010-8928-1213</a:t>
            </a:r>
          </a:p>
          <a:p>
            <a:endParaRPr lang="en-US" altLang="ko-KR" dirty="0"/>
          </a:p>
          <a:p>
            <a:r>
              <a:rPr lang="ko-KR" altLang="en-US" dirty="0"/>
              <a:t>인문사회관</a:t>
            </a:r>
            <a:r>
              <a:rPr lang="en-US" altLang="ko-KR" dirty="0"/>
              <a:t>(S</a:t>
            </a:r>
            <a:r>
              <a:rPr lang="ko-KR" altLang="en-US" dirty="0"/>
              <a:t>관</a:t>
            </a:r>
            <a:r>
              <a:rPr lang="en-US" altLang="ko-KR"/>
              <a:t>) 325</a:t>
            </a:r>
            <a:r>
              <a:rPr lang="ko-KR" altLang="en-US"/>
              <a:t>호</a:t>
            </a:r>
            <a:endParaRPr lang="en-US" altLang="ko-KR" dirty="0"/>
          </a:p>
          <a:p>
            <a:pPr lvl="1"/>
            <a:r>
              <a:rPr lang="ko-KR" altLang="en-US" dirty="0"/>
              <a:t>방문 전에 연락주세요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0254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클라우드 프로그래밍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Web server </a:t>
            </a:r>
            <a:r>
              <a:rPr lang="en-US" altLang="ko-KR" dirty="0">
                <a:solidFill>
                  <a:srgbClr val="FF0000"/>
                </a:solidFill>
              </a:rPr>
              <a:t>programming</a:t>
            </a:r>
            <a:r>
              <a:rPr lang="en-US" altLang="ko-KR" dirty="0"/>
              <a:t> -&gt; </a:t>
            </a:r>
            <a:r>
              <a:rPr lang="en-US" altLang="ko-KR" dirty="0">
                <a:solidFill>
                  <a:srgbClr val="FF0000"/>
                </a:solidFill>
              </a:rPr>
              <a:t>Cloud</a:t>
            </a:r>
            <a:r>
              <a:rPr lang="en-US" altLang="ko-KR" dirty="0"/>
              <a:t> Deployment</a:t>
            </a:r>
          </a:p>
          <a:p>
            <a:r>
              <a:rPr lang="ko-KR" altLang="en-US" dirty="0"/>
              <a:t>웹서버</a:t>
            </a:r>
            <a:r>
              <a:rPr lang="en-US" altLang="ko-KR" dirty="0"/>
              <a:t>(</a:t>
            </a:r>
            <a:r>
              <a:rPr lang="ko-KR" altLang="en-US" dirty="0" err="1"/>
              <a:t>백엔드</a:t>
            </a:r>
            <a:r>
              <a:rPr lang="en-US" altLang="ko-KR" dirty="0"/>
              <a:t>)</a:t>
            </a:r>
            <a:r>
              <a:rPr lang="ko-KR" altLang="en-US" dirty="0"/>
              <a:t> 개발의 기초</a:t>
            </a:r>
            <a:r>
              <a:rPr lang="en-US" altLang="ko-KR" dirty="0"/>
              <a:t>+</a:t>
            </a:r>
            <a:r>
              <a:rPr lang="ko-KR" altLang="en-US" dirty="0"/>
              <a:t>클라우드 환경을 통한 배포</a:t>
            </a:r>
            <a:endParaRPr lang="en-US" altLang="ko-KR" dirty="0"/>
          </a:p>
        </p:txBody>
      </p:sp>
      <p:pic>
        <p:nvPicPr>
          <p:cNvPr id="1026" name="Picture 2" descr="PaaS-TA 로고">
            <a:extLst>
              <a:ext uri="{FF2B5EF4-FFF2-40B4-BE49-F238E27FC236}">
                <a16:creationId xmlns:a16="http://schemas.microsoft.com/office/drawing/2014/main" id="{8DC10A9E-A153-4F51-95DB-1E0B89C8A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9552" y="3690562"/>
            <a:ext cx="5117906" cy="693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E612B36-CB78-4A7F-B85E-D11C31F8C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33" y="3589384"/>
            <a:ext cx="4257299" cy="81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229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EB56D-0E2A-4F9F-AFCC-961E51988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수업 목표</a:t>
            </a:r>
            <a:r>
              <a:rPr lang="en-US" altLang="ko-KR" dirty="0"/>
              <a:t>: </a:t>
            </a:r>
            <a:r>
              <a:rPr lang="ko-KR" altLang="en-US" dirty="0" err="1"/>
              <a:t>파이썬으로</a:t>
            </a:r>
            <a:r>
              <a:rPr lang="ko-KR" altLang="en-US" dirty="0"/>
              <a:t> 웹사이트 개발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D56C13-0A06-4F4E-9E4B-518515419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097" cy="4351338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파이썬으로</a:t>
            </a:r>
            <a:r>
              <a:rPr lang="ko-KR" altLang="en-US" sz="2000" dirty="0"/>
              <a:t> 블로그 사이트 개발</a:t>
            </a:r>
            <a:endParaRPr lang="en-US" altLang="ko-KR" sz="2000" dirty="0"/>
          </a:p>
          <a:p>
            <a:pPr lvl="1"/>
            <a:r>
              <a:rPr lang="ko-KR" altLang="en-US" sz="1600" dirty="0"/>
              <a:t>회원가입</a:t>
            </a:r>
            <a:r>
              <a:rPr lang="en-US" altLang="ko-KR" sz="1600" dirty="0"/>
              <a:t> </a:t>
            </a:r>
            <a:r>
              <a:rPr lang="ko-KR" altLang="en-US" sz="1600" dirty="0"/>
              <a:t>및 로그인</a:t>
            </a:r>
            <a:r>
              <a:rPr lang="en-US" altLang="ko-KR" sz="1600" dirty="0"/>
              <a:t> (</a:t>
            </a:r>
            <a:r>
              <a:rPr lang="ko-KR" altLang="en-US" sz="1600" dirty="0"/>
              <a:t>구글계정 </a:t>
            </a:r>
            <a:r>
              <a:rPr lang="en-US" altLang="ko-KR" sz="1600" dirty="0"/>
              <a:t>or </a:t>
            </a:r>
            <a:r>
              <a:rPr lang="ko-KR" altLang="en-US" sz="1600" dirty="0"/>
              <a:t>이메일</a:t>
            </a:r>
            <a:r>
              <a:rPr lang="en-US" altLang="ko-KR" sz="1600" dirty="0"/>
              <a:t>)</a:t>
            </a:r>
          </a:p>
          <a:p>
            <a:pPr lvl="1"/>
            <a:r>
              <a:rPr lang="ko-KR" altLang="en-US" sz="1600" dirty="0"/>
              <a:t>사용자 등급에 따른 권한 설정</a:t>
            </a:r>
            <a:endParaRPr lang="en-US" altLang="ko-KR" sz="1600" dirty="0"/>
          </a:p>
          <a:p>
            <a:pPr lvl="1"/>
            <a:r>
              <a:rPr lang="ko-KR" altLang="en-US" sz="1600" dirty="0"/>
              <a:t>댓글 작성</a:t>
            </a:r>
            <a:r>
              <a:rPr lang="en-US" altLang="ko-KR" sz="1600" dirty="0"/>
              <a:t>, </a:t>
            </a:r>
            <a:r>
              <a:rPr lang="ko-KR" altLang="en-US" sz="1600" dirty="0"/>
              <a:t>수정 기능</a:t>
            </a:r>
            <a:endParaRPr lang="en-US" altLang="ko-KR" sz="1600" dirty="0"/>
          </a:p>
          <a:p>
            <a:endParaRPr lang="en-US" altLang="ko-KR" sz="2000" dirty="0"/>
          </a:p>
          <a:p>
            <a:r>
              <a:rPr lang="en-US" altLang="ko-KR" sz="2000" dirty="0" err="1"/>
              <a:t>Paas</a:t>
            </a:r>
            <a:r>
              <a:rPr lang="en-US" altLang="ko-KR" sz="2000" dirty="0"/>
              <a:t>-Ta </a:t>
            </a:r>
            <a:r>
              <a:rPr lang="ko-KR" altLang="en-US" sz="2000" dirty="0"/>
              <a:t>환경에 배포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7ECF481-1FE2-45D1-B6EB-E6A8743BA7CE}"/>
              </a:ext>
            </a:extLst>
          </p:cNvPr>
          <p:cNvGrpSpPr/>
          <p:nvPr/>
        </p:nvGrpSpPr>
        <p:grpSpPr>
          <a:xfrm>
            <a:off x="5711297" y="1825625"/>
            <a:ext cx="5904458" cy="3910344"/>
            <a:chOff x="4747926" y="1812178"/>
            <a:chExt cx="6669374" cy="441692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74A003F-8460-4868-9946-C5D258753B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47926" y="1812178"/>
              <a:ext cx="4294473" cy="21157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E626B71-2FC6-4B1F-8498-F9F20561C2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63800" y="3998612"/>
              <a:ext cx="1778599" cy="22304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94676DB5-C201-42A7-BC42-6867F86A2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7926" y="3998612"/>
              <a:ext cx="2449948" cy="22304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5553148-03EA-4609-951A-D3605C29E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99359" y="1812178"/>
              <a:ext cx="2317941" cy="4416924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193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6182C-AB2E-402F-9AC2-34BE672D9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웹사이트 기본 원리</a:t>
            </a:r>
            <a:r>
              <a:rPr lang="en-US" altLang="ko-KR" dirty="0"/>
              <a:t>: Request</a:t>
            </a:r>
            <a:r>
              <a:rPr lang="en-US" altLang="ko-KR" sz="2000" dirty="0"/>
              <a:t>(</a:t>
            </a:r>
            <a:r>
              <a:rPr lang="ko-KR" altLang="en-US" sz="2000" dirty="0"/>
              <a:t>요청</a:t>
            </a:r>
            <a:r>
              <a:rPr lang="en-US" altLang="ko-KR" sz="2000" dirty="0"/>
              <a:t>) </a:t>
            </a:r>
            <a:r>
              <a:rPr lang="en-US" altLang="ko-KR" dirty="0"/>
              <a:t>&amp; Response</a:t>
            </a:r>
            <a:r>
              <a:rPr lang="en-US" altLang="ko-KR" sz="2000" dirty="0"/>
              <a:t> (</a:t>
            </a:r>
            <a:r>
              <a:rPr lang="ko-KR" altLang="en-US" sz="2000" dirty="0"/>
              <a:t>응답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D61137-ADA1-4A53-8617-C9A797E0E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클라이언트</a:t>
            </a:r>
            <a:r>
              <a:rPr lang="en-US" altLang="ko-KR" sz="1600" dirty="0"/>
              <a:t>(</a:t>
            </a:r>
            <a:r>
              <a:rPr lang="ko-KR" altLang="en-US" sz="1600" dirty="0"/>
              <a:t>웹사이트 방문자</a:t>
            </a:r>
            <a:r>
              <a:rPr lang="en-US" altLang="ko-KR" sz="1600" dirty="0"/>
              <a:t>)</a:t>
            </a:r>
            <a:r>
              <a:rPr lang="ko-KR" altLang="en-US" dirty="0"/>
              <a:t>는 서버에 필요한 정보를 요청 </a:t>
            </a:r>
            <a:r>
              <a:rPr lang="en-US" altLang="ko-KR" dirty="0">
                <a:sym typeface="Wingdings" panose="05000000000000000000" pitchFamily="2" charset="2"/>
              </a:rPr>
              <a:t> Request</a:t>
            </a:r>
            <a:endParaRPr lang="en-US" altLang="ko-KR" dirty="0"/>
          </a:p>
          <a:p>
            <a:pPr lvl="1"/>
            <a:r>
              <a:rPr lang="en-US" altLang="ko-KR" dirty="0"/>
              <a:t>Ex) 1</a:t>
            </a:r>
            <a:r>
              <a:rPr lang="ko-KR" altLang="en-US" dirty="0"/>
              <a:t>번 게시물을 보여줘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서버는 요청을 해석하여</a:t>
            </a:r>
            <a:r>
              <a:rPr lang="en-US" altLang="ko-KR" dirty="0"/>
              <a:t>, </a:t>
            </a:r>
            <a:r>
              <a:rPr lang="ko-KR" altLang="en-US" dirty="0"/>
              <a:t>필요한 정보로 응답 </a:t>
            </a:r>
            <a:r>
              <a:rPr lang="en-US" altLang="ko-KR" dirty="0">
                <a:sym typeface="Wingdings" panose="05000000000000000000" pitchFamily="2" charset="2"/>
              </a:rPr>
              <a:t> Response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번 내용을 </a:t>
            </a:r>
            <a:r>
              <a:rPr lang="en-US" altLang="ko-KR" dirty="0"/>
              <a:t>HTML</a:t>
            </a:r>
            <a:r>
              <a:rPr lang="ko-KR" altLang="en-US" dirty="0"/>
              <a:t>에 담아 클라이언트에 응답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827011-F36C-4885-8BE0-0CF287757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00" y="4130031"/>
            <a:ext cx="7810600" cy="180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505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B4CA2-9A67-4363-A424-3A8EFEBA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사이트의 작동구조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7DB1B0-C42A-4FB9-AF8C-5557F415E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29" y="2058047"/>
            <a:ext cx="5706271" cy="1495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543537-C311-4117-9A1E-A73F17F9ACC5}"/>
              </a:ext>
            </a:extLst>
          </p:cNvPr>
          <p:cNvSpPr txBox="1"/>
          <p:nvPr/>
        </p:nvSpPr>
        <p:spPr>
          <a:xfrm>
            <a:off x="6694807" y="3230515"/>
            <a:ext cx="175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Frontend</a:t>
            </a:r>
            <a:r>
              <a:rPr lang="ko-KR" altLang="en-US" dirty="0"/>
              <a:t> </a:t>
            </a:r>
            <a:r>
              <a:rPr lang="en-US" altLang="ko-KR" dirty="0"/>
              <a:t>Only</a:t>
            </a:r>
          </a:p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5AAB838-E182-4770-A3B1-8415F0994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63" y="3429000"/>
            <a:ext cx="6044001" cy="149563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45690D-88FB-419F-8A3C-31A4952B9277}"/>
              </a:ext>
            </a:extLst>
          </p:cNvPr>
          <p:cNvSpPr/>
          <p:nvPr/>
        </p:nvSpPr>
        <p:spPr>
          <a:xfrm>
            <a:off x="7640877" y="4924634"/>
            <a:ext cx="2041742" cy="862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만약 페이지 안의 </a:t>
            </a:r>
            <a:r>
              <a:rPr lang="en-US" altLang="ko-KR" dirty="0"/>
              <a:t>"</a:t>
            </a:r>
            <a:r>
              <a:rPr lang="ko-KR" altLang="en-US" dirty="0"/>
              <a:t>오늘 날짜</a:t>
            </a:r>
            <a:r>
              <a:rPr lang="en-US" altLang="ko-KR" dirty="0"/>
              <a:t>"</a:t>
            </a:r>
            <a:r>
              <a:rPr lang="ko-KR" altLang="en-US" dirty="0"/>
              <a:t>만 달라진다면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366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DA63D2-22D2-4532-9430-66A19FF42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백엔드의</a:t>
            </a:r>
            <a:r>
              <a:rPr lang="ko-KR" altLang="en-US" dirty="0"/>
              <a:t> 작동구조</a:t>
            </a:r>
            <a:r>
              <a:rPr lang="en-US" altLang="ko-KR" dirty="0"/>
              <a:t>(with Django)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8F16E4-7558-4594-BA17-4B10A58F4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A3A022-F1B7-4F72-BE7A-35A20B568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18" y="1691322"/>
            <a:ext cx="8583223" cy="38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0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C80D7-72B3-47A6-8C01-D78F1EF1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웹프레임워크와</a:t>
            </a:r>
            <a:r>
              <a:rPr lang="ko-KR" altLang="en-US" dirty="0"/>
              <a:t> 장고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AF87E8-B214-4034-A2E0-F145F738D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웹프레임워크</a:t>
            </a:r>
            <a:endParaRPr lang="en-US" altLang="ko-KR" dirty="0"/>
          </a:p>
          <a:p>
            <a:pPr lvl="1"/>
            <a:r>
              <a:rPr lang="ko-KR" altLang="en-US" dirty="0"/>
              <a:t>웹사이트에 공통적으로 필요한 요소들을 미리 개발해 놓은 도구</a:t>
            </a:r>
            <a:endParaRPr lang="en-US" altLang="ko-KR" dirty="0"/>
          </a:p>
          <a:p>
            <a:pPr lvl="1"/>
            <a:r>
              <a:rPr lang="ko-KR" altLang="en-US" dirty="0"/>
              <a:t>사용 이유</a:t>
            </a:r>
            <a:r>
              <a:rPr lang="en-US" altLang="ko-KR" dirty="0"/>
              <a:t>: </a:t>
            </a:r>
            <a:r>
              <a:rPr lang="en-US" altLang="ko-KR" u="sng" dirty="0"/>
              <a:t>Don’t reinvent the wheel!</a:t>
            </a:r>
          </a:p>
          <a:p>
            <a:pPr lvl="2"/>
            <a:r>
              <a:rPr lang="ko-KR" altLang="en-US" dirty="0"/>
              <a:t>개발 시간 단축</a:t>
            </a:r>
            <a:endParaRPr lang="en-US" altLang="ko-KR" dirty="0"/>
          </a:p>
          <a:p>
            <a:pPr lvl="2"/>
            <a:r>
              <a:rPr lang="ko-KR" altLang="en-US" dirty="0"/>
              <a:t> 많은 사람들이 이미 사용하여 안정성과 편의성이 확보됨</a:t>
            </a:r>
            <a:endParaRPr lang="en-US" altLang="ko-KR" dirty="0"/>
          </a:p>
          <a:p>
            <a:pPr lvl="1"/>
            <a:r>
              <a:rPr lang="ko-KR" altLang="en-US" dirty="0"/>
              <a:t>프로그래밍 언어별로 다양한 </a:t>
            </a:r>
            <a:r>
              <a:rPr lang="ko-KR" altLang="en-US" dirty="0" err="1"/>
              <a:t>웹프레임워크</a:t>
            </a:r>
            <a:r>
              <a:rPr lang="ko-KR" altLang="en-US" dirty="0"/>
              <a:t> 존재</a:t>
            </a:r>
            <a:endParaRPr lang="en-US" altLang="ko-KR" dirty="0"/>
          </a:p>
          <a:p>
            <a:pPr lvl="2"/>
            <a:r>
              <a:rPr lang="ko-KR" altLang="en-US" dirty="0"/>
              <a:t>파이썬</a:t>
            </a:r>
            <a:r>
              <a:rPr lang="en-US" altLang="ko-KR" dirty="0"/>
              <a:t>: </a:t>
            </a:r>
            <a:r>
              <a:rPr lang="en-US" altLang="ko-KR" b="1" dirty="0"/>
              <a:t>Django</a:t>
            </a:r>
            <a:r>
              <a:rPr lang="en-US" altLang="ko-KR" dirty="0"/>
              <a:t>, Flask</a:t>
            </a:r>
          </a:p>
          <a:p>
            <a:pPr lvl="2"/>
            <a:r>
              <a:rPr lang="ko-KR" altLang="en-US" dirty="0"/>
              <a:t>자바</a:t>
            </a:r>
            <a:r>
              <a:rPr lang="en-US" altLang="ko-KR" dirty="0"/>
              <a:t>: Spring, JSP</a:t>
            </a:r>
          </a:p>
          <a:p>
            <a:pPr lvl="2"/>
            <a:r>
              <a:rPr lang="ko-KR" altLang="en-US" dirty="0"/>
              <a:t>자바스크립트</a:t>
            </a:r>
            <a:r>
              <a:rPr lang="en-US" altLang="ko-KR" dirty="0"/>
              <a:t>: Node.js</a:t>
            </a:r>
          </a:p>
          <a:p>
            <a:pPr lvl="1"/>
            <a:endParaRPr lang="en-US" altLang="ko-KR" u="sng" dirty="0">
              <a:latin typeface="+mn-ea"/>
            </a:endParaRP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860879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2736</TotalTime>
  <Words>555</Words>
  <Application>Microsoft Office PowerPoint</Application>
  <PresentationFormat>와이드스크린</PresentationFormat>
  <Paragraphs>105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DDG_ProximaNova</vt:lpstr>
      <vt:lpstr>malgun</vt:lpstr>
      <vt:lpstr>Noto Sans KR</vt:lpstr>
      <vt:lpstr>맑은 고딕</vt:lpstr>
      <vt:lpstr>Arial</vt:lpstr>
      <vt:lpstr>Century Schoolbook</vt:lpstr>
      <vt:lpstr>Wingdings 2</vt:lpstr>
      <vt:lpstr>View</vt:lpstr>
      <vt:lpstr>클라우드 프로그래밍</vt:lpstr>
      <vt:lpstr>환영합니다</vt:lpstr>
      <vt:lpstr>강사소개</vt:lpstr>
      <vt:lpstr>클라우드 프로그래밍</vt:lpstr>
      <vt:lpstr>수업 목표: 파이썬으로 웹사이트 개발</vt:lpstr>
      <vt:lpstr>웹사이트 기본 원리: Request(요청) &amp; Response (응답)</vt:lpstr>
      <vt:lpstr>웹 사이트의 작동구조</vt:lpstr>
      <vt:lpstr>백엔드의 작동구조(with Django)</vt:lpstr>
      <vt:lpstr>웹프레임워크와 장고</vt:lpstr>
      <vt:lpstr>Git &amp; Github</vt:lpstr>
      <vt:lpstr>PowerPoint 프레젠테이션</vt:lpstr>
      <vt:lpstr>Paas-TA</vt:lpstr>
      <vt:lpstr>교재</vt:lpstr>
      <vt:lpstr>평가에 대해 </vt:lpstr>
      <vt:lpstr>선수 기술</vt:lpstr>
      <vt:lpstr>수강생 유의사항</vt:lpstr>
      <vt:lpstr>제 부탁</vt:lpstr>
      <vt:lpstr>다음 주 까지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프로그래밍 기초</dc:title>
  <dc:creator>Elvenwhite</dc:creator>
  <cp:lastModifiedBy>Jongdae Han</cp:lastModifiedBy>
  <cp:revision>27</cp:revision>
  <dcterms:created xsi:type="dcterms:W3CDTF">2017-03-01T10:05:00Z</dcterms:created>
  <dcterms:modified xsi:type="dcterms:W3CDTF">2023-03-06T15:00:52Z</dcterms:modified>
</cp:coreProperties>
</file>

<file path=docProps/thumbnail.jpeg>
</file>